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sldIdLst>
    <p:sldId id="256" r:id="rId2"/>
    <p:sldId id="257" r:id="rId3"/>
    <p:sldId id="258" r:id="rId4"/>
    <p:sldId id="270" r:id="rId5"/>
    <p:sldId id="259" r:id="rId6"/>
    <p:sldId id="262" r:id="rId7"/>
    <p:sldId id="263" r:id="rId8"/>
    <p:sldId id="271" r:id="rId9"/>
    <p:sldId id="260" r:id="rId10"/>
    <p:sldId id="266" r:id="rId11"/>
    <p:sldId id="264" r:id="rId12"/>
    <p:sldId id="265"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335062-24B3-4A9B-826F-A571E8C093F8}"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53CC1-7DD4-44C0-B8E2-99E659B269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531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35062-24B3-4A9B-826F-A571E8C093F8}"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246196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35062-24B3-4A9B-826F-A571E8C093F8}"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103561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35062-24B3-4A9B-826F-A571E8C093F8}"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350853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35062-24B3-4A9B-826F-A571E8C093F8}"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53CC1-7DD4-44C0-B8E2-99E659B269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91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335062-24B3-4A9B-826F-A571E8C093F8}"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34924352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335062-24B3-4A9B-826F-A571E8C093F8}"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14446753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335062-24B3-4A9B-826F-A571E8C093F8}"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38727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335062-24B3-4A9B-826F-A571E8C093F8}" type="datetimeFigureOut">
              <a:rPr lang="en-US" smtClean="0"/>
              <a:t>5/16/2024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28483446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335062-24B3-4A9B-826F-A571E8C093F8}" type="datetimeFigureOut">
              <a:rPr lang="en-US" smtClean="0"/>
              <a:t>5/16/2024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A53CC1-7DD4-44C0-B8E2-99E659B269DF}" type="slidenum">
              <a:rPr lang="en-US" smtClean="0"/>
              <a:t>‹#›</a:t>
            </a:fld>
            <a:endParaRPr lang="en-US"/>
          </a:p>
        </p:txBody>
      </p:sp>
    </p:spTree>
    <p:extLst>
      <p:ext uri="{BB962C8B-B14F-4D97-AF65-F5344CB8AC3E}">
        <p14:creationId xmlns:p14="http://schemas.microsoft.com/office/powerpoint/2010/main" val="18058124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5062-24B3-4A9B-826F-A571E8C093F8}"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53CC1-7DD4-44C0-B8E2-99E659B269DF}" type="slidenum">
              <a:rPr lang="en-US" smtClean="0"/>
              <a:t>‹#›</a:t>
            </a:fld>
            <a:endParaRPr lang="en-US"/>
          </a:p>
        </p:txBody>
      </p:sp>
    </p:spTree>
    <p:extLst>
      <p:ext uri="{BB962C8B-B14F-4D97-AF65-F5344CB8AC3E}">
        <p14:creationId xmlns:p14="http://schemas.microsoft.com/office/powerpoint/2010/main" val="157799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335062-24B3-4A9B-826F-A571E8C093F8}" type="datetimeFigureOut">
              <a:rPr lang="en-US" smtClean="0"/>
              <a:t>5/16/2024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A53CC1-7DD4-44C0-B8E2-99E659B269D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806618"/>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lessen@manegethoogt.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V_ish_FArE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dirty="0" smtClean="0"/>
              <a:t>Young Leaders Academy</a:t>
            </a:r>
            <a:br>
              <a:rPr lang="nl-NL" dirty="0" smtClean="0"/>
            </a:br>
            <a:r>
              <a:rPr lang="nl-NL" sz="4400" dirty="0" smtClean="0"/>
              <a:t>met het paard als ideale leermeester</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785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6" y="0"/>
            <a:ext cx="10515600" cy="1042099"/>
          </a:xfrm>
        </p:spPr>
        <p:txBody>
          <a:bodyPr/>
          <a:lstStyle/>
          <a:p>
            <a:r>
              <a:rPr lang="nl-NL" dirty="0" smtClean="0"/>
              <a:t>Stalmedewerkerbadge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8926"/>
              </p:ext>
            </p:extLst>
          </p:nvPr>
        </p:nvGraphicFramePr>
        <p:xfrm>
          <a:off x="433136" y="1106906"/>
          <a:ext cx="11454064" cy="5615494"/>
        </p:xfrm>
        <a:graphic>
          <a:graphicData uri="http://schemas.openxmlformats.org/drawingml/2006/table">
            <a:tbl>
              <a:tblPr firstRow="1" bandRow="1">
                <a:tableStyleId>{5C22544A-7EE6-4342-B048-85BDC9FD1C3A}</a:tableStyleId>
              </a:tblPr>
              <a:tblGrid>
                <a:gridCol w="869321"/>
                <a:gridCol w="3619575"/>
                <a:gridCol w="6965168"/>
              </a:tblGrid>
              <a:tr h="510712">
                <a:tc>
                  <a:txBody>
                    <a:bodyPr/>
                    <a:lstStyle/>
                    <a:p>
                      <a:r>
                        <a:rPr lang="nl-NL" dirty="0" smtClean="0"/>
                        <a:t>Les</a:t>
                      </a:r>
                      <a:endParaRPr lang="en-US" dirty="0"/>
                    </a:p>
                  </a:txBody>
                  <a:tcPr/>
                </a:tc>
                <a:tc>
                  <a:txBody>
                    <a:bodyPr/>
                    <a:lstStyle/>
                    <a:p>
                      <a:r>
                        <a:rPr lang="nl-NL" dirty="0" smtClean="0"/>
                        <a:t>Ontwikkelingsniveau</a:t>
                      </a:r>
                      <a:endParaRPr lang="en-US" dirty="0"/>
                    </a:p>
                  </a:txBody>
                  <a:tcPr/>
                </a:tc>
                <a:tc>
                  <a:txBody>
                    <a:bodyPr/>
                    <a:lstStyle/>
                    <a:p>
                      <a:r>
                        <a:rPr lang="nl-NL" dirty="0" smtClean="0"/>
                        <a:t>Lesinhoud</a:t>
                      </a:r>
                      <a:endParaRPr lang="en-US" dirty="0"/>
                    </a:p>
                  </a:txBody>
                  <a:tcPr/>
                </a:tc>
              </a:tr>
              <a:tr h="898542">
                <a:tc>
                  <a:txBody>
                    <a:bodyPr/>
                    <a:lstStyle/>
                    <a:p>
                      <a:r>
                        <a:rPr lang="nl-NL" dirty="0" smtClean="0"/>
                        <a:t>1</a:t>
                      </a:r>
                      <a:endParaRPr lang="en-US" dirty="0"/>
                    </a:p>
                  </a:txBody>
                  <a:tcPr/>
                </a:tc>
                <a:tc>
                  <a:txBody>
                    <a:bodyPr/>
                    <a:lstStyle/>
                    <a:p>
                      <a:r>
                        <a:rPr lang="nl-NL" dirty="0" smtClean="0"/>
                        <a:t>Allemaal</a:t>
                      </a:r>
                      <a:endParaRPr lang="en-US" dirty="0"/>
                    </a:p>
                  </a:txBody>
                  <a:tcPr/>
                </a:tc>
                <a:tc>
                  <a:txBody>
                    <a:bodyPr/>
                    <a:lstStyle/>
                    <a:p>
                      <a:r>
                        <a:rPr lang="nl-NL" dirty="0" smtClean="0"/>
                        <a:t>Theorie</a:t>
                      </a:r>
                      <a:r>
                        <a:rPr lang="nl-NL" baseline="0" dirty="0" smtClean="0"/>
                        <a:t>: Huisvestingsvormen, de natuurlijke behoeften van paarden, veilig werken en afspraken op de manege</a:t>
                      </a:r>
                    </a:p>
                    <a:p>
                      <a:r>
                        <a:rPr lang="nl-NL" baseline="0" dirty="0" smtClean="0"/>
                        <a:t>Praktijk: Observeren van kudde t.b.v. het veilig werken</a:t>
                      </a:r>
                      <a:endParaRPr lang="en-US" dirty="0"/>
                    </a:p>
                  </a:txBody>
                  <a:tcPr/>
                </a:tc>
              </a:tr>
              <a:tr h="898542">
                <a:tc>
                  <a:txBody>
                    <a:bodyPr/>
                    <a:lstStyle/>
                    <a:p>
                      <a:r>
                        <a:rPr lang="nl-NL" dirty="0" smtClean="0"/>
                        <a:t>2</a:t>
                      </a:r>
                      <a:endParaRPr lang="en-US" dirty="0"/>
                    </a:p>
                  </a:txBody>
                  <a:tcPr/>
                </a:tc>
                <a:tc>
                  <a:txBody>
                    <a:bodyPr/>
                    <a:lstStyle/>
                    <a:p>
                      <a:r>
                        <a:rPr lang="nl-NL" dirty="0" smtClean="0"/>
                        <a:t>Allemaal</a:t>
                      </a:r>
                      <a:endParaRPr lang="en-US" dirty="0"/>
                    </a:p>
                  </a:txBody>
                  <a:tcPr/>
                </a:tc>
                <a:tc>
                  <a:txBody>
                    <a:bodyPr/>
                    <a:lstStyle/>
                    <a:p>
                      <a:r>
                        <a:rPr lang="nl-NL" dirty="0" smtClean="0"/>
                        <a:t>Theorie:</a:t>
                      </a:r>
                      <a:r>
                        <a:rPr lang="nl-NL" baseline="0" dirty="0" smtClean="0"/>
                        <a:t> Uitleg over de verschillende taken</a:t>
                      </a:r>
                    </a:p>
                    <a:p>
                      <a:r>
                        <a:rPr lang="nl-NL" baseline="0" dirty="0" smtClean="0"/>
                        <a:t>Praktijk: Onder leiding van coach gezamenlijk aan de slag met stalwerk</a:t>
                      </a:r>
                      <a:endParaRPr lang="en-US" dirty="0"/>
                    </a:p>
                  </a:txBody>
                  <a:tcPr/>
                </a:tc>
              </a:tr>
              <a:tr h="1168104">
                <a:tc>
                  <a:txBody>
                    <a:bodyPr/>
                    <a:lstStyle/>
                    <a:p>
                      <a:r>
                        <a:rPr lang="nl-NL" dirty="0" smtClean="0"/>
                        <a:t>3</a:t>
                      </a:r>
                      <a:endParaRPr lang="en-US" dirty="0"/>
                    </a:p>
                  </a:txBody>
                  <a:tcPr/>
                </a:tc>
                <a:tc>
                  <a:txBody>
                    <a:bodyPr/>
                    <a:lstStyle/>
                    <a:p>
                      <a:r>
                        <a:rPr lang="nl-NL" dirty="0" smtClean="0"/>
                        <a:t>Blauw en wit</a:t>
                      </a:r>
                    </a:p>
                    <a:p>
                      <a:endParaRPr lang="nl-NL" dirty="0" smtClean="0"/>
                    </a:p>
                    <a:p>
                      <a:r>
                        <a:rPr lang="nl-NL" dirty="0" smtClean="0"/>
                        <a:t>Rood</a:t>
                      </a:r>
                      <a:endParaRPr lang="en-US" dirty="0"/>
                    </a:p>
                  </a:txBody>
                  <a:tcPr/>
                </a:tc>
                <a:tc>
                  <a:txBody>
                    <a:bodyPr/>
                    <a:lstStyle/>
                    <a:p>
                      <a:r>
                        <a:rPr lang="nl-NL" dirty="0" smtClean="0"/>
                        <a:t>Praktijk: Aan de slag met stalwerk en oefenen met samenwerken</a:t>
                      </a:r>
                    </a:p>
                    <a:p>
                      <a:endParaRPr lang="nl-NL" dirty="0" smtClean="0"/>
                    </a:p>
                    <a:p>
                      <a:r>
                        <a:rPr lang="nl-NL" dirty="0" smtClean="0"/>
                        <a:t>Theorie: Gevolgen</a:t>
                      </a:r>
                      <a:r>
                        <a:rPr lang="nl-NL" baseline="0" dirty="0" smtClean="0"/>
                        <a:t> van slechte stalhygiëne en huisvesting. Voorbereiden op aansturen andere young leaders. </a:t>
                      </a:r>
                    </a:p>
                  </a:txBody>
                  <a:tcPr/>
                </a:tc>
              </a:tr>
              <a:tr h="898542">
                <a:tc>
                  <a:txBody>
                    <a:bodyPr/>
                    <a:lstStyle/>
                    <a:p>
                      <a:r>
                        <a:rPr lang="nl-NL" dirty="0" smtClean="0"/>
                        <a:t>4</a:t>
                      </a:r>
                      <a:endParaRPr lang="en-US" dirty="0"/>
                    </a:p>
                  </a:txBody>
                  <a:tcPr/>
                </a:tc>
                <a:tc>
                  <a:txBody>
                    <a:bodyPr/>
                    <a:lstStyle/>
                    <a:p>
                      <a:r>
                        <a:rPr lang="nl-NL" dirty="0" smtClean="0"/>
                        <a:t>Blauw</a:t>
                      </a:r>
                      <a:r>
                        <a:rPr lang="nl-NL" baseline="0" dirty="0" smtClean="0"/>
                        <a:t> en wit</a:t>
                      </a:r>
                    </a:p>
                    <a:p>
                      <a:endParaRPr lang="nl-NL" baseline="0" dirty="0" smtClean="0"/>
                    </a:p>
                    <a:p>
                      <a:r>
                        <a:rPr lang="nl-NL" baseline="0" dirty="0" smtClean="0"/>
                        <a:t>Rood</a:t>
                      </a:r>
                      <a:endParaRPr lang="en-US" dirty="0"/>
                    </a:p>
                  </a:txBody>
                  <a:tcPr/>
                </a:tc>
                <a:tc>
                  <a:txBody>
                    <a:bodyPr/>
                    <a:lstStyle/>
                    <a:p>
                      <a:r>
                        <a:rPr lang="nl-NL" baseline="0" dirty="0" smtClean="0"/>
                        <a:t>Praktijk: Samen aan de slag met stalwerk</a:t>
                      </a:r>
                    </a:p>
                    <a:p>
                      <a:endParaRPr lang="nl-NL" baseline="0" dirty="0" smtClean="0"/>
                    </a:p>
                    <a:p>
                      <a:r>
                        <a:rPr lang="nl-NL" baseline="0" dirty="0" smtClean="0"/>
                        <a:t>Theorie: Zelfstandig aan de slag met huiswerkopdracht.</a:t>
                      </a:r>
                    </a:p>
                  </a:txBody>
                  <a:tcPr/>
                </a:tc>
              </a:tr>
              <a:tr h="1168104">
                <a:tc>
                  <a:txBody>
                    <a:bodyPr/>
                    <a:lstStyle/>
                    <a:p>
                      <a:r>
                        <a:rPr lang="nl-NL" dirty="0" smtClean="0"/>
                        <a:t>5</a:t>
                      </a:r>
                      <a:endParaRPr lang="en-US" dirty="0"/>
                    </a:p>
                  </a:txBody>
                  <a:tcPr/>
                </a:tc>
                <a:tc>
                  <a:txBody>
                    <a:bodyPr/>
                    <a:lstStyle/>
                    <a:p>
                      <a:r>
                        <a:rPr lang="nl-NL" dirty="0" smtClean="0"/>
                        <a:t>Blauw en wit</a:t>
                      </a:r>
                    </a:p>
                    <a:p>
                      <a:endParaRPr lang="nl-NL" dirty="0" smtClean="0"/>
                    </a:p>
                    <a:p>
                      <a:r>
                        <a:rPr lang="nl-NL" dirty="0" smtClean="0"/>
                        <a:t>Rood</a:t>
                      </a:r>
                      <a:endParaRPr lang="en-US" dirty="0"/>
                    </a:p>
                  </a:txBody>
                  <a:tcPr/>
                </a:tc>
                <a:tc>
                  <a:txBody>
                    <a:bodyPr/>
                    <a:lstStyle/>
                    <a:p>
                      <a:r>
                        <a:rPr lang="nl-NL" baseline="0" dirty="0" smtClean="0"/>
                        <a:t>Praktijk: Samenwerken met elkaar en laten aansturen door rood</a:t>
                      </a:r>
                    </a:p>
                    <a:p>
                      <a:endParaRPr lang="nl-NL" baseline="0" dirty="0" smtClean="0"/>
                    </a:p>
                    <a:p>
                      <a:r>
                        <a:rPr lang="nl-NL" baseline="0" dirty="0" smtClean="0"/>
                        <a:t>Praktijk: Aansturen van blauw en wit. Controleren op veiligheid en kwaliteit van het uitgevoerde.</a:t>
                      </a:r>
                    </a:p>
                  </a:txBody>
                  <a:tcPr/>
                </a:tc>
              </a:tr>
            </a:tbl>
          </a:graphicData>
        </a:graphic>
      </p:graphicFrame>
    </p:spTree>
    <p:extLst>
      <p:ext uri="{BB962C8B-B14F-4D97-AF65-F5344CB8AC3E}">
        <p14:creationId xmlns:p14="http://schemas.microsoft.com/office/powerpoint/2010/main" val="344267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dirty="0" smtClean="0"/>
              <a:t>Young Leaders Academy </a:t>
            </a:r>
            <a:br>
              <a:rPr lang="nl-NL" dirty="0" smtClean="0"/>
            </a:br>
            <a:r>
              <a:rPr lang="nl-NL" dirty="0" smtClean="0"/>
              <a:t>op Manege ‘t Hoogt</a:t>
            </a:r>
            <a:endParaRPr lang="en-US" dirty="0"/>
          </a:p>
        </p:txBody>
      </p:sp>
      <p:sp>
        <p:nvSpPr>
          <p:cNvPr id="3" name="Content Placeholder 2"/>
          <p:cNvSpPr>
            <a:spLocks noGrp="1"/>
          </p:cNvSpPr>
          <p:nvPr>
            <p:ph idx="1"/>
          </p:nvPr>
        </p:nvSpPr>
        <p:spPr>
          <a:xfrm>
            <a:off x="1097280" y="1845734"/>
            <a:ext cx="10058400" cy="4189306"/>
          </a:xfrm>
        </p:spPr>
        <p:txBody>
          <a:bodyPr>
            <a:normAutofit fontScale="70000" lnSpcReduction="20000"/>
          </a:bodyPr>
          <a:lstStyle/>
          <a:p>
            <a:pPr marL="0" indent="0">
              <a:buNone/>
            </a:pPr>
            <a:r>
              <a:rPr lang="nl-NL" b="1" dirty="0" smtClean="0"/>
              <a:t>Groepen</a:t>
            </a:r>
          </a:p>
          <a:p>
            <a:pPr marL="0" indent="0">
              <a:buNone/>
            </a:pPr>
            <a:r>
              <a:rPr lang="nl-NL" dirty="0" smtClean="0"/>
              <a:t>Per ontwikkelingsniveau 8 Young Leaders</a:t>
            </a:r>
          </a:p>
          <a:p>
            <a:pPr marL="0" indent="0">
              <a:buNone/>
            </a:pPr>
            <a:endParaRPr lang="nl-NL" dirty="0"/>
          </a:p>
          <a:p>
            <a:pPr marL="0" indent="0">
              <a:buNone/>
            </a:pPr>
            <a:r>
              <a:rPr lang="nl-NL" b="1" dirty="0" smtClean="0"/>
              <a:t>Bijeenkomsten</a:t>
            </a:r>
            <a:endParaRPr lang="nl-NL" dirty="0" smtClean="0"/>
          </a:p>
          <a:p>
            <a:r>
              <a:rPr lang="nl-NL" dirty="0" smtClean="0"/>
              <a:t>Bijeenkomsten zijn afhankelijk van niveau en badge</a:t>
            </a:r>
          </a:p>
          <a:p>
            <a:r>
              <a:rPr lang="nl-NL" dirty="0" smtClean="0"/>
              <a:t>Blauw en wit gemiddeld 2 tot 4 uur per week</a:t>
            </a:r>
          </a:p>
          <a:p>
            <a:r>
              <a:rPr lang="nl-NL" dirty="0" smtClean="0"/>
              <a:t>Rood gemiddeld 8 uur per week i.c.m. bijbaan</a:t>
            </a:r>
          </a:p>
          <a:p>
            <a:pPr lvl="1"/>
            <a:r>
              <a:rPr lang="nl-NL" dirty="0" smtClean="0"/>
              <a:t>Werken en leren</a:t>
            </a:r>
          </a:p>
          <a:p>
            <a:endParaRPr lang="nl-NL" dirty="0" smtClean="0"/>
          </a:p>
          <a:p>
            <a:pPr marL="0" indent="0">
              <a:buNone/>
            </a:pPr>
            <a:r>
              <a:rPr lang="nl-NL" b="1" dirty="0" smtClean="0"/>
              <a:t>In- en doorstroom</a:t>
            </a:r>
            <a:endParaRPr lang="nl-NL" b="1" dirty="0"/>
          </a:p>
          <a:p>
            <a:r>
              <a:rPr lang="nl-NL" dirty="0" smtClean="0"/>
              <a:t>Eerste periode van september 2024 t/m juni 2026</a:t>
            </a:r>
          </a:p>
          <a:p>
            <a:r>
              <a:rPr lang="nl-NL" dirty="0" smtClean="0"/>
              <a:t>Twee jaar per ontwikkelingsniveau</a:t>
            </a:r>
          </a:p>
          <a:p>
            <a:r>
              <a:rPr lang="nl-NL" dirty="0" smtClean="0"/>
              <a:t>In september 2026 nieuwe ronde Young Leaders</a:t>
            </a:r>
            <a:endParaRPr lang="en-US" dirty="0"/>
          </a:p>
        </p:txBody>
      </p:sp>
      <p:pic>
        <p:nvPicPr>
          <p:cNvPr id="4" name="Picture 3"/>
          <p:cNvPicPr>
            <a:picLocks noChangeAspect="1"/>
          </p:cNvPicPr>
          <p:nvPr/>
        </p:nvPicPr>
        <p:blipFill rotWithShape="1">
          <a:blip r:embed="rId2"/>
          <a:srcRect l="12347" t="5123" r="9849" b="19376"/>
          <a:stretch/>
        </p:blipFill>
        <p:spPr>
          <a:xfrm>
            <a:off x="7114032" y="2020823"/>
            <a:ext cx="2916936" cy="3774203"/>
          </a:xfrm>
          <a:prstGeom prst="rect">
            <a:avLst/>
          </a:prstGeom>
        </p:spPr>
      </p:pic>
    </p:spTree>
    <p:extLst>
      <p:ext uri="{BB962C8B-B14F-4D97-AF65-F5344CB8AC3E}">
        <p14:creationId xmlns:p14="http://schemas.microsoft.com/office/powerpoint/2010/main" val="413327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kost het?</a:t>
            </a:r>
            <a:endParaRPr lang="en-US" dirty="0"/>
          </a:p>
        </p:txBody>
      </p:sp>
      <p:sp>
        <p:nvSpPr>
          <p:cNvPr id="3" name="Content Placeholder 2"/>
          <p:cNvSpPr>
            <a:spLocks noGrp="1"/>
          </p:cNvSpPr>
          <p:nvPr>
            <p:ph idx="1"/>
          </p:nvPr>
        </p:nvSpPr>
        <p:spPr/>
        <p:txBody>
          <a:bodyPr>
            <a:normAutofit/>
          </a:bodyPr>
          <a:lstStyle/>
          <a:p>
            <a:pPr marL="0" indent="0">
              <a:buNone/>
            </a:pPr>
            <a:r>
              <a:rPr lang="nl-NL" dirty="0" smtClean="0"/>
              <a:t>De Young Leader heeft tenminste twee lesabbonnementen op Manege ‘t Hoogt. </a:t>
            </a:r>
          </a:p>
          <a:p>
            <a:pPr>
              <a:buFont typeface="Courier New" panose="02070309020205020404" pitchFamily="49" charset="0"/>
              <a:buChar char="o"/>
            </a:pPr>
            <a:r>
              <a:rPr lang="nl-NL" dirty="0" smtClean="0"/>
              <a:t> Bixie en Dancer rijdt een tweede groepsles in de week of neemt een privélesabbonnement</a:t>
            </a:r>
          </a:p>
          <a:p>
            <a:pPr>
              <a:buFont typeface="Courier New" panose="02070309020205020404" pitchFamily="49" charset="0"/>
              <a:buChar char="o"/>
            </a:pPr>
            <a:r>
              <a:rPr lang="nl-NL" dirty="0" smtClean="0"/>
              <a:t> Jumper les rijdt een tweede groepsles, neemt een privélesabbonnement of neemt deel aan het wedstrijdteam of de springles</a:t>
            </a:r>
            <a:endParaRPr lang="nl-NL" dirty="0"/>
          </a:p>
          <a:p>
            <a:pPr marL="0" indent="0">
              <a:buNone/>
            </a:pPr>
            <a:r>
              <a:rPr lang="nl-NL" dirty="0" smtClean="0"/>
              <a:t>Voor de optimale ontwikkeling van vakinhoudelijk vaardigheden is veel tijd bij en op het paard van belang.</a:t>
            </a:r>
          </a:p>
          <a:p>
            <a:pPr marL="0" indent="0">
              <a:buNone/>
            </a:pPr>
            <a:r>
              <a:rPr lang="nl-NL" dirty="0" smtClean="0"/>
              <a:t>Extra kosten, bijv. vervoer naar externe activiteiten en het Young Leaders tenue zijn voor de Young Leader zelf</a:t>
            </a:r>
            <a:endParaRPr lang="en-US" dirty="0"/>
          </a:p>
        </p:txBody>
      </p:sp>
    </p:spTree>
    <p:extLst>
      <p:ext uri="{BB962C8B-B14F-4D97-AF65-F5344CB8AC3E}">
        <p14:creationId xmlns:p14="http://schemas.microsoft.com/office/powerpoint/2010/main" val="5673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Word een Young Leader! </a:t>
            </a:r>
            <a:endParaRPr lang="en-US" dirty="0"/>
          </a:p>
        </p:txBody>
      </p:sp>
      <p:sp>
        <p:nvSpPr>
          <p:cNvPr id="3" name="Content Placeholder 2"/>
          <p:cNvSpPr>
            <a:spLocks noGrp="1"/>
          </p:cNvSpPr>
          <p:nvPr>
            <p:ph sz="half" idx="1"/>
          </p:nvPr>
        </p:nvSpPr>
        <p:spPr/>
        <p:txBody>
          <a:bodyPr>
            <a:normAutofit/>
          </a:bodyPr>
          <a:lstStyle/>
          <a:p>
            <a:pPr marL="0" indent="0">
              <a:buNone/>
            </a:pPr>
            <a:r>
              <a:rPr lang="nl-NL" sz="2400" dirty="0" smtClean="0"/>
              <a:t>Eigenschappen van een Young Leader</a:t>
            </a:r>
          </a:p>
          <a:p>
            <a:pPr lvl="1"/>
            <a:r>
              <a:rPr lang="nl-NL" sz="2000" dirty="0" smtClean="0"/>
              <a:t>Liefde voor paarden</a:t>
            </a:r>
          </a:p>
          <a:p>
            <a:pPr lvl="1"/>
            <a:r>
              <a:rPr lang="nl-NL" sz="2000" dirty="0" smtClean="0"/>
              <a:t>Dromen van werken in de hippische sector</a:t>
            </a:r>
          </a:p>
          <a:p>
            <a:pPr lvl="1"/>
            <a:r>
              <a:rPr lang="nl-NL" sz="2000" dirty="0" smtClean="0"/>
              <a:t>Enthousiast</a:t>
            </a:r>
          </a:p>
          <a:p>
            <a:pPr lvl="1"/>
            <a:r>
              <a:rPr lang="nl-NL" sz="2000" dirty="0" smtClean="0"/>
              <a:t>Gemotiveerd</a:t>
            </a:r>
          </a:p>
          <a:p>
            <a:pPr lvl="1"/>
            <a:r>
              <a:rPr lang="nl-NL" sz="2000" dirty="0" smtClean="0"/>
              <a:t>Leergierig</a:t>
            </a:r>
          </a:p>
          <a:p>
            <a:pPr lvl="1"/>
            <a:r>
              <a:rPr lang="nl-NL" sz="2000" dirty="0" smtClean="0"/>
              <a:t>Sociaal</a:t>
            </a:r>
          </a:p>
          <a:p>
            <a:pPr lvl="1"/>
            <a:r>
              <a:rPr lang="nl-NL" sz="2000" dirty="0" smtClean="0"/>
              <a:t>Verantwoordelijkheidsgevoel</a:t>
            </a:r>
          </a:p>
          <a:p>
            <a:pPr lvl="1"/>
            <a:r>
              <a:rPr lang="nl-NL" sz="2000" dirty="0" smtClean="0"/>
              <a:t>Doorzettingsvermogen</a:t>
            </a:r>
          </a:p>
          <a:p>
            <a:pPr lvl="1"/>
            <a:r>
              <a:rPr lang="nl-NL" sz="2000" dirty="0" smtClean="0"/>
              <a:t>Geduld</a:t>
            </a:r>
          </a:p>
          <a:p>
            <a:pPr lvl="1"/>
            <a:endParaRPr lang="en-US" dirty="0"/>
          </a:p>
        </p:txBody>
      </p:sp>
      <p:sp>
        <p:nvSpPr>
          <p:cNvPr id="4" name="Content Placeholder 3"/>
          <p:cNvSpPr>
            <a:spLocks noGrp="1"/>
          </p:cNvSpPr>
          <p:nvPr>
            <p:ph sz="half" idx="2"/>
          </p:nvPr>
        </p:nvSpPr>
        <p:spPr/>
        <p:txBody>
          <a:bodyPr>
            <a:normAutofit/>
          </a:bodyPr>
          <a:lstStyle/>
          <a:p>
            <a:pPr marL="0" indent="0">
              <a:buNone/>
            </a:pPr>
            <a:r>
              <a:rPr lang="nl-NL" sz="2400" dirty="0" smtClean="0"/>
              <a:t>Praktisch</a:t>
            </a:r>
          </a:p>
          <a:p>
            <a:pPr lvl="1"/>
            <a:r>
              <a:rPr lang="nl-NL" sz="2000" dirty="0" smtClean="0"/>
              <a:t>Prioriteit stellen aan de bijeenkomsten</a:t>
            </a:r>
          </a:p>
          <a:p>
            <a:pPr lvl="2"/>
            <a:r>
              <a:rPr lang="nl-NL" sz="1600" dirty="0" smtClean="0"/>
              <a:t>Verplichte kennismakingsdag op zaterdag 31 augustus</a:t>
            </a:r>
          </a:p>
          <a:p>
            <a:pPr lvl="1"/>
            <a:r>
              <a:rPr lang="nl-NL" sz="2000" dirty="0" smtClean="0"/>
              <a:t>Sociale bijdrage aan de manege, bijv. na de les de stallen vegen</a:t>
            </a:r>
          </a:p>
          <a:p>
            <a:pPr lvl="1"/>
            <a:r>
              <a:rPr lang="nl-NL" sz="2000" dirty="0" smtClean="0"/>
              <a:t>Gebruik maken van activiteiten die na het behalen van een badge mogelijk zijn</a:t>
            </a:r>
          </a:p>
          <a:p>
            <a:pPr lvl="1"/>
            <a:r>
              <a:rPr lang="nl-NL" sz="2000" dirty="0" smtClean="0"/>
              <a:t>Maak samen van de manege jullie tweede thuis!</a:t>
            </a:r>
            <a:endParaRPr lang="en-US" sz="2000" dirty="0"/>
          </a:p>
        </p:txBody>
      </p:sp>
    </p:spTree>
    <p:extLst>
      <p:ext uri="{BB962C8B-B14F-4D97-AF65-F5344CB8AC3E}">
        <p14:creationId xmlns:p14="http://schemas.microsoft.com/office/powerpoint/2010/main" val="212817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nl-NL" dirty="0" smtClean="0"/>
              <a:t>Meld je aan voor de Young Leaders Academy</a:t>
            </a:r>
            <a:endParaRPr lang="en-US" dirty="0"/>
          </a:p>
        </p:txBody>
      </p:sp>
      <p:sp>
        <p:nvSpPr>
          <p:cNvPr id="6" name="Content Placeholder 5"/>
          <p:cNvSpPr>
            <a:spLocks noGrp="1"/>
          </p:cNvSpPr>
          <p:nvPr>
            <p:ph idx="1"/>
          </p:nvPr>
        </p:nvSpPr>
        <p:spPr/>
        <p:txBody>
          <a:bodyPr/>
          <a:lstStyle/>
          <a:p>
            <a:r>
              <a:rPr lang="nl-NL" sz="2800" dirty="0" smtClean="0"/>
              <a:t>Stuur voor 1 juli 2024 jouw motivatiebrief naar </a:t>
            </a:r>
            <a:r>
              <a:rPr lang="nl-NL" sz="2800" dirty="0" smtClean="0">
                <a:hlinkClick r:id="rId2"/>
              </a:rPr>
              <a:t>lessen@manegethoogt.nl</a:t>
            </a:r>
            <a:endParaRPr lang="nl-NL" sz="2800" dirty="0" smtClean="0"/>
          </a:p>
          <a:p>
            <a:r>
              <a:rPr lang="nl-NL" sz="2800" dirty="0" smtClean="0"/>
              <a:t>In de motivatiebrief beantwoord je de volgende vragen:</a:t>
            </a:r>
          </a:p>
          <a:p>
            <a:pPr lvl="1"/>
            <a:r>
              <a:rPr lang="nl-NL" sz="2400" dirty="0" smtClean="0"/>
              <a:t>Waarom wil je meedoen aan de Young Leaders Academy?</a:t>
            </a:r>
          </a:p>
          <a:p>
            <a:pPr lvl="1"/>
            <a:r>
              <a:rPr lang="nl-NL" sz="2400" dirty="0" smtClean="0"/>
              <a:t>Wat wil je graag leren bij de Young Leaders Academy?</a:t>
            </a:r>
          </a:p>
          <a:p>
            <a:pPr lvl="1"/>
            <a:r>
              <a:rPr lang="nl-NL" sz="2400" dirty="0" smtClean="0"/>
              <a:t>Wat kun jij bijdragen aan het team van Young Leaders?</a:t>
            </a:r>
          </a:p>
          <a:p>
            <a:pPr lvl="1"/>
            <a:endParaRPr lang="en-US" dirty="0"/>
          </a:p>
        </p:txBody>
      </p:sp>
    </p:spTree>
    <p:extLst>
      <p:ext uri="{BB962C8B-B14F-4D97-AF65-F5344CB8AC3E}">
        <p14:creationId xmlns:p14="http://schemas.microsoft.com/office/powerpoint/2010/main" val="384811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dirty="0" smtClean="0"/>
              <a:t>Young Leaders Academy </a:t>
            </a:r>
            <a:br>
              <a:rPr lang="nl-NL" dirty="0" smtClean="0"/>
            </a:br>
            <a:r>
              <a:rPr lang="nl-NL" dirty="0" smtClean="0"/>
              <a:t>met het paard als ideale leermeester</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nl-NL" dirty="0" smtClean="0"/>
              <a:t> Alles leren over en met paarden</a:t>
            </a:r>
          </a:p>
          <a:p>
            <a:pPr>
              <a:buFont typeface="Courier New" panose="02070309020205020404" pitchFamily="49" charset="0"/>
              <a:buChar char="o"/>
            </a:pPr>
            <a:r>
              <a:rPr lang="nl-NL" dirty="0" smtClean="0"/>
              <a:t> Meer tijd op de manege doorbrengen</a:t>
            </a:r>
          </a:p>
          <a:p>
            <a:pPr>
              <a:buFont typeface="Courier New" panose="02070309020205020404" pitchFamily="49" charset="0"/>
              <a:buChar char="o"/>
            </a:pPr>
            <a:r>
              <a:rPr lang="nl-NL" dirty="0" smtClean="0"/>
              <a:t> Verantwoordelijkheden en doorgroeimogelijkheden op de manege</a:t>
            </a:r>
          </a:p>
          <a:p>
            <a:pPr>
              <a:buFont typeface="Courier New" panose="02070309020205020404" pitchFamily="49" charset="0"/>
              <a:buChar char="o"/>
            </a:pPr>
            <a:r>
              <a:rPr lang="nl-NL" dirty="0" smtClean="0"/>
              <a:t> Vaardigheden ontwikkelen voor de rest van je leven</a:t>
            </a:r>
          </a:p>
          <a:p>
            <a:pPr>
              <a:buFont typeface="Courier New" panose="02070309020205020404" pitchFamily="49" charset="0"/>
              <a:buChar char="o"/>
            </a:pPr>
            <a:r>
              <a:rPr lang="nl-NL" dirty="0" smtClean="0"/>
              <a:t> Een team vormen met elkaar</a:t>
            </a:r>
          </a:p>
          <a:p>
            <a:pPr>
              <a:buFont typeface="Courier New" panose="02070309020205020404" pitchFamily="49" charset="0"/>
              <a:buChar char="o"/>
            </a:pPr>
            <a:r>
              <a:rPr lang="nl-NL" dirty="0" smtClean="0"/>
              <a:t> Wekelijkse bijeenkomsten, gastlessen, uitjes, etc. </a:t>
            </a:r>
          </a:p>
          <a:p>
            <a:endParaRPr lang="en-US" dirty="0"/>
          </a:p>
        </p:txBody>
      </p:sp>
      <p:pic>
        <p:nvPicPr>
          <p:cNvPr id="5" name="Picture 4"/>
          <p:cNvPicPr>
            <a:picLocks noChangeAspect="1"/>
          </p:cNvPicPr>
          <p:nvPr/>
        </p:nvPicPr>
        <p:blipFill>
          <a:blip r:embed="rId2"/>
          <a:stretch>
            <a:fillRect/>
          </a:stretch>
        </p:blipFill>
        <p:spPr>
          <a:xfrm>
            <a:off x="6876288" y="3182924"/>
            <a:ext cx="4427982" cy="2981656"/>
          </a:xfrm>
          <a:prstGeom prst="rect">
            <a:avLst/>
          </a:prstGeom>
        </p:spPr>
      </p:pic>
    </p:spTree>
    <p:extLst>
      <p:ext uri="{BB962C8B-B14F-4D97-AF65-F5344CB8AC3E}">
        <p14:creationId xmlns:p14="http://schemas.microsoft.com/office/powerpoint/2010/main" val="22627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_ish_FArEc"/>
          <p:cNvPicPr>
            <a:picLocks noGrp="1" noRot="1" noChangeAspect="1"/>
          </p:cNvPicPr>
          <p:nvPr>
            <p:ph idx="1"/>
            <a:videoFile r:link="rId1"/>
          </p:nvPr>
        </p:nvPicPr>
        <p:blipFill>
          <a:blip r:embed="rId3"/>
          <a:stretch>
            <a:fillRect/>
          </a:stretch>
        </p:blipFill>
        <p:spPr>
          <a:xfrm>
            <a:off x="722313" y="581025"/>
            <a:ext cx="10560050" cy="5940425"/>
          </a:xfrm>
          <a:prstGeom prst="rect">
            <a:avLst/>
          </a:prstGeom>
        </p:spPr>
      </p:pic>
    </p:spTree>
    <p:extLst>
      <p:ext uri="{BB962C8B-B14F-4D97-AF65-F5344CB8AC3E}">
        <p14:creationId xmlns:p14="http://schemas.microsoft.com/office/powerpoint/2010/main" val="3026922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Wat is het Young Leaders Program?</a:t>
            </a:r>
            <a:endParaRPr lang="en-US" dirty="0"/>
          </a:p>
        </p:txBody>
      </p:sp>
      <p:sp>
        <p:nvSpPr>
          <p:cNvPr id="3" name="Content Placeholder 2"/>
          <p:cNvSpPr>
            <a:spLocks noGrp="1"/>
          </p:cNvSpPr>
          <p:nvPr>
            <p:ph idx="1"/>
          </p:nvPr>
        </p:nvSpPr>
        <p:spPr/>
        <p:txBody>
          <a:bodyPr>
            <a:normAutofit/>
          </a:bodyPr>
          <a:lstStyle/>
          <a:p>
            <a:pPr marL="0" indent="0">
              <a:spcBef>
                <a:spcPts val="1176"/>
              </a:spcBef>
              <a:buNone/>
            </a:pPr>
            <a:r>
              <a:rPr lang="nl-NL" dirty="0" smtClean="0">
                <a:cs typeface="Arial"/>
              </a:rPr>
              <a:t>Een gestructureerd jeugdprogramma met:</a:t>
            </a:r>
          </a:p>
          <a:p>
            <a:pPr marL="0" indent="0">
              <a:spcBef>
                <a:spcPts val="1176"/>
              </a:spcBef>
              <a:buNone/>
            </a:pPr>
            <a:endParaRPr lang="nl-NL" dirty="0">
              <a:cs typeface="Arial"/>
            </a:endParaRPr>
          </a:p>
          <a:p>
            <a:pPr>
              <a:spcBef>
                <a:spcPts val="1176"/>
              </a:spcBef>
              <a:buFont typeface="Courier New" panose="02070309020205020404" pitchFamily="49" charset="0"/>
              <a:buChar char="o"/>
            </a:pPr>
            <a:r>
              <a:rPr lang="nl-NL" dirty="0" smtClean="0">
                <a:cs typeface="Arial"/>
              </a:rPr>
              <a:t> o</a:t>
            </a:r>
            <a:r>
              <a:rPr lang="nl-NL" dirty="0" smtClean="0">
                <a:cs typeface="Arial"/>
              </a:rPr>
              <a:t>ntwikkeling van persoonlijke en vakgerichte vaardigheden</a:t>
            </a:r>
          </a:p>
          <a:p>
            <a:pPr>
              <a:spcBef>
                <a:spcPts val="1176"/>
              </a:spcBef>
              <a:buFont typeface="Courier New" panose="02070309020205020404" pitchFamily="49" charset="0"/>
              <a:buChar char="o"/>
            </a:pPr>
            <a:r>
              <a:rPr lang="nl-NL" dirty="0" smtClean="0">
                <a:cs typeface="Arial"/>
              </a:rPr>
              <a:t> h</a:t>
            </a:r>
            <a:r>
              <a:rPr lang="nl-NL" dirty="0" smtClean="0">
                <a:cs typeface="Arial"/>
              </a:rPr>
              <a:t>et paard als middelpunt</a:t>
            </a:r>
          </a:p>
          <a:p>
            <a:pPr>
              <a:spcBef>
                <a:spcPts val="1176"/>
              </a:spcBef>
              <a:buFont typeface="Courier New" panose="02070309020205020404" pitchFamily="49" charset="0"/>
              <a:buChar char="o"/>
            </a:pPr>
            <a:r>
              <a:rPr lang="nl-NL" dirty="0" smtClean="0">
                <a:cs typeface="Arial"/>
              </a:rPr>
              <a:t> o</a:t>
            </a:r>
            <a:r>
              <a:rPr lang="nl-NL" dirty="0" smtClean="0">
                <a:cs typeface="Arial"/>
              </a:rPr>
              <a:t>plopende verantwoordelijkheden </a:t>
            </a:r>
          </a:p>
          <a:p>
            <a:pPr>
              <a:spcBef>
                <a:spcPts val="1176"/>
              </a:spcBef>
              <a:buFont typeface="Courier New" panose="02070309020205020404" pitchFamily="49" charset="0"/>
              <a:buChar char="o"/>
            </a:pPr>
            <a:r>
              <a:rPr lang="nl-NL" dirty="0" smtClean="0">
                <a:cs typeface="Arial"/>
              </a:rPr>
              <a:t> een team vormen met andere enthousiaste stalgenoten</a:t>
            </a:r>
          </a:p>
          <a:p>
            <a:pPr>
              <a:spcBef>
                <a:spcPts val="1176"/>
              </a:spcBef>
              <a:buFont typeface="Courier New" panose="02070309020205020404" pitchFamily="49" charset="0"/>
              <a:buChar char="o"/>
            </a:pPr>
            <a:r>
              <a:rPr lang="nl-NL" dirty="0" smtClean="0">
                <a:cs typeface="Arial"/>
              </a:rPr>
              <a:t> inhoudelijk afwisselende bijeenkomsten</a:t>
            </a:r>
            <a:endParaRPr lang="nl-NL" dirty="0" smtClean="0">
              <a:cs typeface="Arial"/>
            </a:endParaRPr>
          </a:p>
          <a:p>
            <a:pPr>
              <a:buFont typeface="Courier New" panose="02070309020205020404" pitchFamily="49" charset="0"/>
              <a:buChar char="o"/>
            </a:pPr>
            <a:r>
              <a:rPr lang="nl-NL" dirty="0" smtClean="0">
                <a:cs typeface="Arial" panose="020B0604020202020204" pitchFamily="34" charset="0"/>
              </a:rPr>
              <a:t> een vergroot ‘thuis-gevoel’ op de manege</a:t>
            </a:r>
            <a:endParaRPr lang="en-US"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976493" y="1953702"/>
            <a:ext cx="3179187" cy="4023766"/>
          </a:xfrm>
          <a:prstGeom prst="rect">
            <a:avLst/>
          </a:prstGeom>
        </p:spPr>
      </p:pic>
    </p:spTree>
    <p:extLst>
      <p:ext uri="{BB962C8B-B14F-4D97-AF65-F5344CB8AC3E}">
        <p14:creationId xmlns:p14="http://schemas.microsoft.com/office/powerpoint/2010/main" val="69696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Bewezen effectief*</a:t>
            </a:r>
            <a:endParaRPr lang="en-US" dirty="0"/>
          </a:p>
        </p:txBody>
      </p:sp>
      <p:sp>
        <p:nvSpPr>
          <p:cNvPr id="3" name="Content Placeholder 2"/>
          <p:cNvSpPr>
            <a:spLocks noGrp="1"/>
          </p:cNvSpPr>
          <p:nvPr>
            <p:ph idx="1"/>
          </p:nvPr>
        </p:nvSpPr>
        <p:spPr/>
        <p:txBody>
          <a:bodyPr>
            <a:normAutofit lnSpcReduction="10000"/>
          </a:bodyPr>
          <a:lstStyle/>
          <a:p>
            <a:pPr>
              <a:spcBef>
                <a:spcPts val="1200"/>
              </a:spcBef>
            </a:pPr>
            <a:endParaRPr lang="nl-NL" dirty="0" smtClean="0">
              <a:latin typeface="Arial"/>
              <a:cs typeface="Arial"/>
            </a:endParaRPr>
          </a:p>
          <a:p>
            <a:pPr>
              <a:spcBef>
                <a:spcPts val="1200"/>
              </a:spcBef>
            </a:pPr>
            <a:endParaRPr lang="nl-NL" dirty="0">
              <a:latin typeface="Arial"/>
              <a:cs typeface="Arial"/>
            </a:endParaRPr>
          </a:p>
          <a:p>
            <a:pPr>
              <a:spcBef>
                <a:spcPts val="1200"/>
              </a:spcBef>
              <a:buFont typeface="Courier New" panose="02070309020205020404" pitchFamily="49" charset="0"/>
              <a:buChar char="o"/>
            </a:pPr>
            <a:r>
              <a:rPr lang="nl-NL" dirty="0" smtClean="0">
                <a:latin typeface="Arial"/>
                <a:cs typeface="Arial"/>
              </a:rPr>
              <a:t> De omgang met paarden ontwikkelt het karakter.</a:t>
            </a:r>
          </a:p>
          <a:p>
            <a:pPr>
              <a:spcBef>
                <a:spcPts val="1200"/>
              </a:spcBef>
              <a:buFont typeface="Courier New" panose="02070309020205020404" pitchFamily="49" charset="0"/>
              <a:buChar char="o"/>
            </a:pPr>
            <a:r>
              <a:rPr lang="nl-NL" dirty="0" smtClean="0">
                <a:latin typeface="Arial"/>
                <a:cs typeface="Arial"/>
              </a:rPr>
              <a:t> Jonge ruiters zijn doortastend, gestructureerd, en staan gebalanceerd in het leven.</a:t>
            </a:r>
          </a:p>
          <a:p>
            <a:pPr>
              <a:spcBef>
                <a:spcPts val="1200"/>
              </a:spcBef>
              <a:buFont typeface="Courier New" panose="02070309020205020404" pitchFamily="49" charset="0"/>
              <a:buChar char="o"/>
            </a:pPr>
            <a:r>
              <a:rPr lang="nl-NL" dirty="0" smtClean="0">
                <a:latin typeface="Arial"/>
                <a:cs typeface="Arial"/>
              </a:rPr>
              <a:t> Ze ontwikkelen zelfvertrouwen,  doorzettingsvermogen en communicatieve vaardigheden. </a:t>
            </a:r>
          </a:p>
          <a:p>
            <a:pPr>
              <a:spcBef>
                <a:spcPts val="1200"/>
              </a:spcBef>
              <a:buFont typeface="Courier New" panose="02070309020205020404" pitchFamily="49" charset="0"/>
              <a:buChar char="o"/>
            </a:pPr>
            <a:r>
              <a:rPr lang="nl-NL" dirty="0" smtClean="0">
                <a:latin typeface="Arial"/>
                <a:cs typeface="Arial"/>
              </a:rPr>
              <a:t> Ze zijn flexibel, weerbaar en kunnen tegenslagen goed verwerken. </a:t>
            </a:r>
          </a:p>
          <a:p>
            <a:pPr>
              <a:spcBef>
                <a:spcPts val="1200"/>
              </a:spcBef>
              <a:buFont typeface="Courier New" panose="02070309020205020404" pitchFamily="49" charset="0"/>
              <a:buChar char="o"/>
            </a:pPr>
            <a:endParaRPr lang="nl-NL" dirty="0">
              <a:latin typeface="Arial"/>
              <a:cs typeface="Arial"/>
            </a:endParaRPr>
          </a:p>
          <a:p>
            <a:pPr>
              <a:spcBef>
                <a:spcPts val="1200"/>
              </a:spcBef>
              <a:buFont typeface="Courier New" panose="02070309020205020404" pitchFamily="49" charset="0"/>
              <a:buChar char="o"/>
            </a:pPr>
            <a:endParaRPr lang="nl-NL" dirty="0" smtClean="0">
              <a:latin typeface="Arial"/>
              <a:cs typeface="Arial"/>
            </a:endParaRPr>
          </a:p>
          <a:p>
            <a:pPr marL="0" indent="0">
              <a:spcBef>
                <a:spcPts val="1200"/>
              </a:spcBef>
              <a:buNone/>
            </a:pPr>
            <a:r>
              <a:rPr lang="nl-NL" sz="1400" dirty="0">
                <a:latin typeface="Arial"/>
                <a:cs typeface="Arial"/>
              </a:rPr>
              <a:t>*</a:t>
            </a:r>
            <a:r>
              <a:rPr lang="nl-NL" sz="1400" dirty="0" smtClean="0">
                <a:latin typeface="Arial"/>
                <a:cs typeface="Arial"/>
              </a:rPr>
              <a:t>Onderzoek is op te vragen bij de KNHS</a:t>
            </a:r>
            <a:endParaRPr lang="nl-NL" sz="1400" dirty="0" smtClean="0">
              <a:latin typeface="Arial"/>
              <a:cs typeface="Arial"/>
            </a:endParaRPr>
          </a:p>
          <a:p>
            <a:endParaRPr lang="en-US" dirty="0"/>
          </a:p>
        </p:txBody>
      </p:sp>
    </p:spTree>
    <p:extLst>
      <p:ext uri="{BB962C8B-B14F-4D97-AF65-F5344CB8AC3E}">
        <p14:creationId xmlns:p14="http://schemas.microsoft.com/office/powerpoint/2010/main" val="391556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dirty="0" smtClean="0"/>
              <a:t>Young Leaders Academy </a:t>
            </a:r>
            <a:br>
              <a:rPr lang="nl-NL" dirty="0" smtClean="0"/>
            </a:br>
            <a:r>
              <a:rPr lang="nl-NL" dirty="0" smtClean="0"/>
              <a:t>met het paard als ideale leermeester</a:t>
            </a:r>
            <a:endParaRPr lang="en-US" dirty="0"/>
          </a:p>
        </p:txBody>
      </p:sp>
      <p:sp>
        <p:nvSpPr>
          <p:cNvPr id="6" name="Text Placeholder 5"/>
          <p:cNvSpPr>
            <a:spLocks noGrp="1"/>
          </p:cNvSpPr>
          <p:nvPr>
            <p:ph type="body" idx="1"/>
          </p:nvPr>
        </p:nvSpPr>
        <p:spPr>
          <a:xfrm>
            <a:off x="839786" y="1698642"/>
            <a:ext cx="5157787" cy="411956"/>
          </a:xfrm>
        </p:spPr>
        <p:txBody>
          <a:bodyPr>
            <a:normAutofit/>
          </a:bodyPr>
          <a:lstStyle/>
          <a:p>
            <a:r>
              <a:rPr lang="nl-NL" dirty="0" smtClean="0"/>
              <a:t>Algemene vaardigheden</a:t>
            </a:r>
            <a:endParaRPr lang="en-US" dirty="0"/>
          </a:p>
        </p:txBody>
      </p:sp>
      <p:sp>
        <p:nvSpPr>
          <p:cNvPr id="7" name="Content Placeholder 6"/>
          <p:cNvSpPr>
            <a:spLocks noGrp="1"/>
          </p:cNvSpPr>
          <p:nvPr>
            <p:ph sz="half" idx="2"/>
          </p:nvPr>
        </p:nvSpPr>
        <p:spPr>
          <a:xfrm>
            <a:off x="839787" y="2153467"/>
            <a:ext cx="5157787" cy="4233561"/>
          </a:xfrm>
        </p:spPr>
        <p:txBody>
          <a:bodyPr>
            <a:normAutofit lnSpcReduction="10000"/>
          </a:bodyPr>
          <a:lstStyle/>
          <a:p>
            <a:pPr fontAlgn="base"/>
            <a:r>
              <a:rPr lang="nl-NL" sz="2200" dirty="0"/>
              <a:t>Goed ontwikkelde leiderschapsvaardigheden</a:t>
            </a:r>
          </a:p>
          <a:p>
            <a:pPr fontAlgn="base"/>
            <a:r>
              <a:rPr lang="nl-NL" sz="2200" dirty="0"/>
              <a:t>Feedback geven en ontvangen</a:t>
            </a:r>
          </a:p>
          <a:p>
            <a:pPr fontAlgn="base"/>
            <a:r>
              <a:rPr lang="nl-NL" sz="2200" dirty="0"/>
              <a:t>Beter samenwerken</a:t>
            </a:r>
          </a:p>
          <a:p>
            <a:pPr fontAlgn="base"/>
            <a:r>
              <a:rPr lang="nl-NL" sz="2200" dirty="0"/>
              <a:t>Plannen en organiseren</a:t>
            </a:r>
          </a:p>
          <a:p>
            <a:pPr fontAlgn="base"/>
            <a:r>
              <a:rPr lang="nl-NL" sz="2200" dirty="0"/>
              <a:t>Vergroot zelfvertrouwen</a:t>
            </a:r>
          </a:p>
          <a:p>
            <a:pPr fontAlgn="base"/>
            <a:r>
              <a:rPr lang="nl-NL" sz="2200" dirty="0"/>
              <a:t>Probleemoplossend denken</a:t>
            </a:r>
          </a:p>
          <a:p>
            <a:pPr fontAlgn="base"/>
            <a:r>
              <a:rPr lang="nl-NL" sz="2200" dirty="0"/>
              <a:t>Pro-actieve houding</a:t>
            </a:r>
          </a:p>
          <a:p>
            <a:pPr fontAlgn="base"/>
            <a:r>
              <a:rPr lang="nl-NL" sz="2200" dirty="0"/>
              <a:t>Werknemersvaardigheden</a:t>
            </a:r>
          </a:p>
          <a:p>
            <a:pPr fontAlgn="base"/>
            <a:r>
              <a:rPr lang="nl-NL" sz="2200" dirty="0"/>
              <a:t>Didactische vaardigheden</a:t>
            </a:r>
          </a:p>
          <a:p>
            <a:endParaRPr lang="en-US" dirty="0"/>
          </a:p>
        </p:txBody>
      </p:sp>
      <p:sp>
        <p:nvSpPr>
          <p:cNvPr id="8" name="Text Placeholder 7"/>
          <p:cNvSpPr>
            <a:spLocks noGrp="1"/>
          </p:cNvSpPr>
          <p:nvPr>
            <p:ph type="body" sz="quarter" idx="3"/>
          </p:nvPr>
        </p:nvSpPr>
        <p:spPr>
          <a:xfrm>
            <a:off x="6172200" y="1690688"/>
            <a:ext cx="5183188" cy="411956"/>
          </a:xfrm>
        </p:spPr>
        <p:txBody>
          <a:bodyPr>
            <a:normAutofit/>
          </a:bodyPr>
          <a:lstStyle/>
          <a:p>
            <a:r>
              <a:rPr lang="nl-NL" dirty="0" smtClean="0"/>
              <a:t>Vakgerichte vaardigheden</a:t>
            </a:r>
            <a:endParaRPr lang="en-US" dirty="0"/>
          </a:p>
        </p:txBody>
      </p:sp>
      <p:sp>
        <p:nvSpPr>
          <p:cNvPr id="9" name="Content Placeholder 8"/>
          <p:cNvSpPr>
            <a:spLocks noGrp="1"/>
          </p:cNvSpPr>
          <p:nvPr>
            <p:ph sz="quarter" idx="4"/>
          </p:nvPr>
        </p:nvSpPr>
        <p:spPr>
          <a:xfrm>
            <a:off x="6172200" y="2153466"/>
            <a:ext cx="5183188" cy="4233561"/>
          </a:xfrm>
        </p:spPr>
        <p:txBody>
          <a:bodyPr>
            <a:normAutofit fontScale="92500" lnSpcReduction="20000"/>
          </a:bodyPr>
          <a:lstStyle/>
          <a:p>
            <a:pPr fontAlgn="base"/>
            <a:r>
              <a:rPr lang="nl-NL" dirty="0"/>
              <a:t>Stalwerkzaamheden veilig, vlot en nauwkeurig uit kunnen voeren</a:t>
            </a:r>
          </a:p>
          <a:p>
            <a:pPr fontAlgn="base"/>
            <a:r>
              <a:rPr lang="nl-NL" dirty="0"/>
              <a:t>Kennis hebben over de natuurlijke behoeften en gedragsleer</a:t>
            </a:r>
          </a:p>
          <a:p>
            <a:pPr fontAlgn="base"/>
            <a:r>
              <a:rPr lang="nl-NL" dirty="0"/>
              <a:t>Grondwerk en longeren</a:t>
            </a:r>
          </a:p>
          <a:p>
            <a:pPr fontAlgn="base"/>
            <a:r>
              <a:rPr lang="nl-NL" dirty="0"/>
              <a:t>Verzorgen van gezond of ziek paard</a:t>
            </a:r>
          </a:p>
          <a:p>
            <a:pPr fontAlgn="base"/>
            <a:r>
              <a:rPr lang="nl-NL" dirty="0"/>
              <a:t>Toiletteren</a:t>
            </a:r>
          </a:p>
          <a:p>
            <a:pPr fontAlgn="base"/>
            <a:r>
              <a:rPr lang="nl-NL" dirty="0"/>
              <a:t>Assisteren van professionals zoals de hoefsmid en dierenarts.</a:t>
            </a:r>
          </a:p>
          <a:p>
            <a:pPr fontAlgn="base"/>
            <a:r>
              <a:rPr lang="nl-NL" dirty="0"/>
              <a:t>Een veilige en gezonde leefomgeving voor het paard maken en onderhouden.</a:t>
            </a:r>
          </a:p>
          <a:p>
            <a:pPr fontAlgn="base"/>
            <a:r>
              <a:rPr lang="nl-NL" dirty="0"/>
              <a:t>Ondersteunen bij en het geven van manegelessen</a:t>
            </a:r>
          </a:p>
          <a:p>
            <a:pPr fontAlgn="base"/>
            <a:r>
              <a:rPr lang="nl-NL" dirty="0"/>
              <a:t>Organiseren van evenementen en </a:t>
            </a:r>
            <a:r>
              <a:rPr lang="nl-NL" dirty="0" smtClean="0"/>
              <a:t>wedstrijden</a:t>
            </a:r>
            <a:endParaRPr lang="nl-NL" dirty="0"/>
          </a:p>
        </p:txBody>
      </p:sp>
    </p:spTree>
    <p:extLst>
      <p:ext uri="{BB962C8B-B14F-4D97-AF65-F5344CB8AC3E}">
        <p14:creationId xmlns:p14="http://schemas.microsoft.com/office/powerpoint/2010/main" val="984049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Ontwikkelingsniveaus</a:t>
            </a:r>
            <a:endParaRPr lang="en-US" dirty="0"/>
          </a:p>
        </p:txBody>
      </p:sp>
      <p:sp>
        <p:nvSpPr>
          <p:cNvPr id="5" name="Text Placeholder 4"/>
          <p:cNvSpPr>
            <a:spLocks noGrp="1"/>
          </p:cNvSpPr>
          <p:nvPr>
            <p:ph type="body" idx="1"/>
          </p:nvPr>
        </p:nvSpPr>
        <p:spPr/>
        <p:txBody>
          <a:bodyPr>
            <a:normAutofit/>
          </a:bodyPr>
          <a:lstStyle/>
          <a:p>
            <a:r>
              <a:rPr lang="nl-NL" sz="3200" dirty="0" smtClean="0"/>
              <a:t>Blauw – niveau 1</a:t>
            </a:r>
            <a:endParaRPr lang="en-US" sz="3200" dirty="0"/>
          </a:p>
        </p:txBody>
      </p:sp>
      <p:sp>
        <p:nvSpPr>
          <p:cNvPr id="6" name="Content Placeholder 5"/>
          <p:cNvSpPr>
            <a:spLocks noGrp="1"/>
          </p:cNvSpPr>
          <p:nvPr>
            <p:ph sz="half" idx="2"/>
          </p:nvPr>
        </p:nvSpPr>
        <p:spPr/>
        <p:txBody>
          <a:bodyPr>
            <a:normAutofit/>
          </a:bodyPr>
          <a:lstStyle/>
          <a:p>
            <a:pPr marL="457200" lvl="1" indent="0">
              <a:buNone/>
            </a:pPr>
            <a:r>
              <a:rPr lang="nl-NL" sz="2800" dirty="0" smtClean="0"/>
              <a:t>Helpen</a:t>
            </a:r>
          </a:p>
          <a:p>
            <a:pPr lvl="2"/>
            <a:r>
              <a:rPr lang="nl-NL" sz="2400" dirty="0" smtClean="0"/>
              <a:t>Leren met plezier</a:t>
            </a:r>
          </a:p>
          <a:p>
            <a:pPr lvl="2"/>
            <a:r>
              <a:rPr lang="nl-NL" sz="2400" dirty="0" smtClean="0"/>
              <a:t>Anderen ondersteunen</a:t>
            </a:r>
          </a:p>
          <a:p>
            <a:pPr lvl="2"/>
            <a:r>
              <a:rPr lang="nl-NL" sz="2400" dirty="0" smtClean="0"/>
              <a:t>Toewijding ontwikkelen</a:t>
            </a:r>
          </a:p>
          <a:p>
            <a:pPr lvl="2"/>
            <a:r>
              <a:rPr lang="nl-NL" sz="2400" dirty="0" smtClean="0"/>
              <a:t>Plichtsbesef kweken</a:t>
            </a:r>
          </a:p>
          <a:p>
            <a:endParaRPr lang="en-US" dirty="0"/>
          </a:p>
        </p:txBody>
      </p:sp>
      <p:sp>
        <p:nvSpPr>
          <p:cNvPr id="7" name="Text Placeholder 6"/>
          <p:cNvSpPr>
            <a:spLocks noGrp="1"/>
          </p:cNvSpPr>
          <p:nvPr>
            <p:ph type="body" sz="quarter" idx="3"/>
          </p:nvPr>
        </p:nvSpPr>
        <p:spPr/>
        <p:txBody>
          <a:bodyPr>
            <a:normAutofit/>
          </a:bodyPr>
          <a:lstStyle/>
          <a:p>
            <a:r>
              <a:rPr lang="nl-NL" sz="3200" dirty="0" smtClean="0"/>
              <a:t>Wit – niveau 2</a:t>
            </a:r>
            <a:endParaRPr lang="en-US" sz="3200" dirty="0"/>
          </a:p>
        </p:txBody>
      </p:sp>
      <p:sp>
        <p:nvSpPr>
          <p:cNvPr id="8" name="Content Placeholder 7"/>
          <p:cNvSpPr>
            <a:spLocks noGrp="1"/>
          </p:cNvSpPr>
          <p:nvPr>
            <p:ph sz="quarter" idx="4"/>
          </p:nvPr>
        </p:nvSpPr>
        <p:spPr/>
        <p:txBody>
          <a:bodyPr>
            <a:normAutofit/>
          </a:bodyPr>
          <a:lstStyle/>
          <a:p>
            <a:pPr marL="457200" lvl="1" indent="0">
              <a:buNone/>
            </a:pPr>
            <a:r>
              <a:rPr lang="nl-NL" sz="2800" dirty="0" smtClean="0"/>
              <a:t>Uitvoeren</a:t>
            </a:r>
          </a:p>
          <a:p>
            <a:pPr lvl="2"/>
            <a:r>
              <a:rPr lang="nl-NL" sz="2400" dirty="0" smtClean="0"/>
              <a:t>Betrouwbaar zijn</a:t>
            </a:r>
          </a:p>
          <a:p>
            <a:pPr lvl="2"/>
            <a:r>
              <a:rPr lang="nl-NL" sz="2400" dirty="0" smtClean="0"/>
              <a:t>Samen aan de slag gaan</a:t>
            </a:r>
          </a:p>
          <a:p>
            <a:pPr lvl="2"/>
            <a:r>
              <a:rPr lang="nl-NL" sz="2400" dirty="0" smtClean="0"/>
              <a:t>Zorgvuldig en volhardend werken</a:t>
            </a:r>
          </a:p>
          <a:p>
            <a:pPr lvl="2"/>
            <a:r>
              <a:rPr lang="nl-NL" sz="2400" dirty="0" smtClean="0"/>
              <a:t>Taken plannen</a:t>
            </a:r>
          </a:p>
          <a:p>
            <a:pPr lvl="2"/>
            <a:r>
              <a:rPr lang="nl-NL" sz="2400" dirty="0" smtClean="0"/>
              <a:t>Duidelijk communiceren</a:t>
            </a:r>
          </a:p>
          <a:p>
            <a:pPr lvl="2"/>
            <a:r>
              <a:rPr lang="nl-NL" sz="2400" dirty="0" smtClean="0"/>
              <a:t>Meedenken</a:t>
            </a:r>
          </a:p>
          <a:p>
            <a:endParaRPr lang="en-US" dirty="0"/>
          </a:p>
        </p:txBody>
      </p:sp>
    </p:spTree>
    <p:extLst>
      <p:ext uri="{BB962C8B-B14F-4D97-AF65-F5344CB8AC3E}">
        <p14:creationId xmlns:p14="http://schemas.microsoft.com/office/powerpoint/2010/main" val="119686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Ontwikkelingsniveaus</a:t>
            </a:r>
            <a:endParaRPr lang="en-US" dirty="0"/>
          </a:p>
        </p:txBody>
      </p:sp>
      <p:sp>
        <p:nvSpPr>
          <p:cNvPr id="3" name="Text Placeholder 2"/>
          <p:cNvSpPr>
            <a:spLocks noGrp="1"/>
          </p:cNvSpPr>
          <p:nvPr>
            <p:ph type="body" idx="1"/>
          </p:nvPr>
        </p:nvSpPr>
        <p:spPr/>
        <p:txBody>
          <a:bodyPr>
            <a:normAutofit/>
          </a:bodyPr>
          <a:lstStyle/>
          <a:p>
            <a:r>
              <a:rPr lang="nl-NL" sz="3200" dirty="0" smtClean="0"/>
              <a:t>Rood – niveau 3</a:t>
            </a:r>
            <a:endParaRPr lang="en-US" sz="3200" dirty="0"/>
          </a:p>
        </p:txBody>
      </p:sp>
      <p:sp>
        <p:nvSpPr>
          <p:cNvPr id="4" name="Content Placeholder 3"/>
          <p:cNvSpPr>
            <a:spLocks noGrp="1"/>
          </p:cNvSpPr>
          <p:nvPr>
            <p:ph sz="half" idx="2"/>
          </p:nvPr>
        </p:nvSpPr>
        <p:spPr/>
        <p:txBody>
          <a:bodyPr>
            <a:normAutofit/>
          </a:bodyPr>
          <a:lstStyle/>
          <a:p>
            <a:pPr marL="457200" lvl="1" indent="0">
              <a:buNone/>
            </a:pPr>
            <a:r>
              <a:rPr lang="nl-NL" sz="2800" dirty="0" smtClean="0"/>
              <a:t>Organiseren</a:t>
            </a:r>
          </a:p>
          <a:p>
            <a:pPr lvl="2"/>
            <a:r>
              <a:rPr lang="nl-NL" sz="2400" dirty="0" smtClean="0"/>
              <a:t>Samenwerken</a:t>
            </a:r>
          </a:p>
          <a:p>
            <a:pPr lvl="2"/>
            <a:r>
              <a:rPr lang="nl-NL" sz="2400" dirty="0" smtClean="0"/>
              <a:t>Gepast communiceren</a:t>
            </a:r>
          </a:p>
          <a:p>
            <a:pPr lvl="2"/>
            <a:r>
              <a:rPr lang="nl-NL" sz="2400" dirty="0" smtClean="0"/>
              <a:t>Oplossingsgericht handelen</a:t>
            </a:r>
          </a:p>
          <a:p>
            <a:pPr lvl="2"/>
            <a:r>
              <a:rPr lang="nl-NL" sz="2400" dirty="0" smtClean="0"/>
              <a:t>Gedrag controleren</a:t>
            </a:r>
          </a:p>
          <a:p>
            <a:pPr lvl="2"/>
            <a:r>
              <a:rPr lang="nl-NL" sz="2400" dirty="0" smtClean="0"/>
              <a:t>Overzicht houden</a:t>
            </a:r>
          </a:p>
          <a:p>
            <a:pPr lvl="2"/>
            <a:r>
              <a:rPr lang="nl-NL" sz="2400" dirty="0" smtClean="0"/>
              <a:t>Gedisciplineerd werken</a:t>
            </a:r>
          </a:p>
          <a:p>
            <a:pPr lvl="2"/>
            <a:r>
              <a:rPr lang="nl-NL" sz="2400" dirty="0" smtClean="0"/>
              <a:t>Zorg dragen</a:t>
            </a:r>
          </a:p>
          <a:p>
            <a:endParaRPr lang="en-US" dirty="0"/>
          </a:p>
        </p:txBody>
      </p:sp>
      <p:sp>
        <p:nvSpPr>
          <p:cNvPr id="5" name="Text Placeholder 4"/>
          <p:cNvSpPr>
            <a:spLocks noGrp="1"/>
          </p:cNvSpPr>
          <p:nvPr>
            <p:ph type="body" sz="quarter" idx="3"/>
          </p:nvPr>
        </p:nvSpPr>
        <p:spPr/>
        <p:txBody>
          <a:bodyPr>
            <a:normAutofit/>
          </a:bodyPr>
          <a:lstStyle/>
          <a:p>
            <a:r>
              <a:rPr lang="nl-NL" sz="3200" dirty="0" smtClean="0"/>
              <a:t>Oranje – niveau 4</a:t>
            </a:r>
            <a:endParaRPr lang="en-US" sz="3200" dirty="0"/>
          </a:p>
        </p:txBody>
      </p:sp>
      <p:sp>
        <p:nvSpPr>
          <p:cNvPr id="6" name="Content Placeholder 5"/>
          <p:cNvSpPr>
            <a:spLocks noGrp="1"/>
          </p:cNvSpPr>
          <p:nvPr>
            <p:ph sz="quarter" idx="4"/>
          </p:nvPr>
        </p:nvSpPr>
        <p:spPr/>
        <p:txBody>
          <a:bodyPr>
            <a:normAutofit/>
          </a:bodyPr>
          <a:lstStyle/>
          <a:p>
            <a:pPr marL="457200" lvl="1" indent="0">
              <a:buNone/>
            </a:pPr>
            <a:r>
              <a:rPr lang="nl-NL" sz="2800" dirty="0" smtClean="0"/>
              <a:t>Besturen</a:t>
            </a:r>
          </a:p>
          <a:p>
            <a:pPr lvl="2"/>
            <a:r>
              <a:rPr lang="nl-NL" sz="2400" dirty="0" smtClean="0"/>
              <a:t>Leiding geven</a:t>
            </a:r>
          </a:p>
          <a:p>
            <a:pPr lvl="2"/>
            <a:r>
              <a:rPr lang="nl-NL" sz="2400" dirty="0" smtClean="0"/>
              <a:t>Vooruit denken</a:t>
            </a:r>
          </a:p>
          <a:p>
            <a:pPr lvl="2"/>
            <a:r>
              <a:rPr lang="nl-NL" sz="2400" dirty="0" smtClean="0"/>
              <a:t>Motiveren</a:t>
            </a:r>
          </a:p>
          <a:p>
            <a:pPr lvl="2"/>
            <a:r>
              <a:rPr lang="nl-NL" sz="2400" dirty="0" smtClean="0"/>
              <a:t>Verantwoordelijkheid dragen</a:t>
            </a:r>
          </a:p>
          <a:p>
            <a:pPr lvl="2"/>
            <a:r>
              <a:rPr lang="nl-NL" sz="2400" dirty="0" smtClean="0"/>
              <a:t>Organiseren</a:t>
            </a:r>
          </a:p>
          <a:p>
            <a:pPr lvl="2"/>
            <a:r>
              <a:rPr lang="nl-NL" sz="2400" dirty="0" smtClean="0"/>
              <a:t>Gedecideerd handelen</a:t>
            </a:r>
          </a:p>
          <a:p>
            <a:pPr lvl="2"/>
            <a:r>
              <a:rPr lang="nl-NL" sz="2400" dirty="0" smtClean="0"/>
              <a:t>Coachen</a:t>
            </a:r>
            <a:endParaRPr lang="en-US" sz="2400" dirty="0" smtClean="0"/>
          </a:p>
          <a:p>
            <a:endParaRPr lang="en-US" dirty="0"/>
          </a:p>
        </p:txBody>
      </p:sp>
    </p:spTree>
    <p:extLst>
      <p:ext uri="{BB962C8B-B14F-4D97-AF65-F5344CB8AC3E}">
        <p14:creationId xmlns:p14="http://schemas.microsoft.com/office/powerpoint/2010/main" val="124278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Doorgroeien op Manege ‘t Hoogt</a:t>
            </a:r>
            <a:endParaRPr lang="en-US" dirty="0"/>
          </a:p>
        </p:txBody>
      </p:sp>
      <p:sp>
        <p:nvSpPr>
          <p:cNvPr id="8" name="Content Placeholder 7"/>
          <p:cNvSpPr>
            <a:spLocks noGrp="1"/>
          </p:cNvSpPr>
          <p:nvPr>
            <p:ph idx="1"/>
          </p:nvPr>
        </p:nvSpPr>
        <p:spPr>
          <a:xfrm>
            <a:off x="4946904" y="2569464"/>
            <a:ext cx="6208776" cy="3299630"/>
          </a:xfrm>
        </p:spPr>
        <p:txBody>
          <a:bodyPr/>
          <a:lstStyle/>
          <a:p>
            <a:pPr>
              <a:buFont typeface="Courier New" panose="02070309020205020404" pitchFamily="49" charset="0"/>
              <a:buChar char="o"/>
            </a:pPr>
            <a:r>
              <a:rPr lang="nl-NL" dirty="0" smtClean="0"/>
              <a:t> Succesvol afronden van een badge biedt nieuwe mogelijkheden</a:t>
            </a:r>
          </a:p>
          <a:p>
            <a:pPr>
              <a:buFont typeface="Courier New" panose="02070309020205020404" pitchFamily="49" charset="0"/>
              <a:buChar char="o"/>
            </a:pPr>
            <a:r>
              <a:rPr lang="nl-NL" dirty="0"/>
              <a:t> </a:t>
            </a:r>
            <a:r>
              <a:rPr lang="nl-NL" dirty="0" smtClean="0"/>
              <a:t>De rode badge is in combinatie met een betaalde bijbaan</a:t>
            </a:r>
          </a:p>
          <a:p>
            <a:pPr>
              <a:buFont typeface="Courier New" panose="02070309020205020404" pitchFamily="49" charset="0"/>
              <a:buChar char="o"/>
            </a:pPr>
            <a:r>
              <a:rPr lang="nl-NL" dirty="0" smtClean="0"/>
              <a:t> De oranje badge is alleen mogelijk na het afronden van de rode badge en is in combinatie met een allround medewerker functie en evt. een opleiding tot instructeur</a:t>
            </a:r>
          </a:p>
          <a:p>
            <a:pPr>
              <a:buFont typeface="Courier New" panose="02070309020205020404" pitchFamily="49" charset="0"/>
              <a:buChar char="o"/>
            </a:pPr>
            <a:endParaRPr lang="en-US" dirty="0"/>
          </a:p>
        </p:txBody>
      </p:sp>
      <p:pic>
        <p:nvPicPr>
          <p:cNvPr id="9" name="Picture 8"/>
          <p:cNvPicPr>
            <a:picLocks noChangeAspect="1"/>
          </p:cNvPicPr>
          <p:nvPr/>
        </p:nvPicPr>
        <p:blipFill rotWithShape="1">
          <a:blip r:embed="rId2"/>
          <a:srcRect t="16915"/>
          <a:stretch/>
        </p:blipFill>
        <p:spPr>
          <a:xfrm>
            <a:off x="799338" y="2015914"/>
            <a:ext cx="3478226" cy="3853180"/>
          </a:xfrm>
          <a:prstGeom prst="rect">
            <a:avLst/>
          </a:prstGeom>
        </p:spPr>
      </p:pic>
    </p:spTree>
    <p:extLst>
      <p:ext uri="{BB962C8B-B14F-4D97-AF65-F5344CB8AC3E}">
        <p14:creationId xmlns:p14="http://schemas.microsoft.com/office/powerpoint/2010/main" val="181759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61137217"/>
              </p:ext>
            </p:extLst>
          </p:nvPr>
        </p:nvGraphicFramePr>
        <p:xfrm>
          <a:off x="118872" y="73148"/>
          <a:ext cx="11914632" cy="6501898"/>
        </p:xfrm>
        <a:graphic>
          <a:graphicData uri="http://schemas.openxmlformats.org/drawingml/2006/table">
            <a:tbl>
              <a:tblPr firstRow="1" bandRow="1">
                <a:tableStyleId>{5C22544A-7EE6-4342-B048-85BDC9FD1C3A}</a:tableStyleId>
              </a:tblPr>
              <a:tblGrid>
                <a:gridCol w="4769306"/>
                <a:gridCol w="7145326"/>
              </a:tblGrid>
              <a:tr h="472212">
                <a:tc>
                  <a:txBody>
                    <a:bodyPr/>
                    <a:lstStyle/>
                    <a:p>
                      <a:r>
                        <a:rPr lang="nl-NL" dirty="0" smtClean="0"/>
                        <a:t>Badge</a:t>
                      </a:r>
                      <a:endParaRPr lang="en-US" dirty="0"/>
                    </a:p>
                  </a:txBody>
                  <a:tcPr/>
                </a:tc>
                <a:tc>
                  <a:txBody>
                    <a:bodyPr/>
                    <a:lstStyle/>
                    <a:p>
                      <a:r>
                        <a:rPr lang="nl-NL" dirty="0" smtClean="0"/>
                        <a:t>Na</a:t>
                      </a:r>
                      <a:r>
                        <a:rPr lang="nl-NL" baseline="0" dirty="0" smtClean="0"/>
                        <a:t> afronding van de badge</a:t>
                      </a:r>
                      <a:endParaRPr lang="en-US" dirty="0"/>
                    </a:p>
                  </a:txBody>
                  <a:tcPr/>
                </a:tc>
              </a:tr>
              <a:tr h="679936">
                <a:tc>
                  <a:txBody>
                    <a:bodyPr/>
                    <a:lstStyle/>
                    <a:p>
                      <a:r>
                        <a:rPr lang="nl-NL" dirty="0" smtClean="0"/>
                        <a:t>Stalmedewerker </a:t>
                      </a:r>
                    </a:p>
                    <a:p>
                      <a:r>
                        <a:rPr lang="nl-NL" dirty="0" smtClean="0"/>
                        <a:t>sep/okt-24</a:t>
                      </a:r>
                      <a:endParaRPr lang="en-US" dirty="0"/>
                    </a:p>
                  </a:txBody>
                  <a:tcPr/>
                </a:tc>
                <a:tc>
                  <a:txBody>
                    <a:bodyPr/>
                    <a:lstStyle/>
                    <a:p>
                      <a:r>
                        <a:rPr lang="nl-NL" dirty="0" smtClean="0"/>
                        <a:t>Blauw</a:t>
                      </a:r>
                      <a:r>
                        <a:rPr lang="nl-NL" baseline="0" dirty="0" smtClean="0"/>
                        <a:t> en wit kunnen in het weekend en vakanties helpen op stal. Rood doet stalwerk in de vorm van een bijbaan.</a:t>
                      </a:r>
                      <a:endParaRPr lang="en-US" dirty="0"/>
                    </a:p>
                  </a:txBody>
                  <a:tcPr/>
                </a:tc>
              </a:tr>
              <a:tr h="678702">
                <a:tc>
                  <a:txBody>
                    <a:bodyPr/>
                    <a:lstStyle/>
                    <a:p>
                      <a:r>
                        <a:rPr lang="nl-NL" dirty="0" smtClean="0"/>
                        <a:t>Gastvrouw/gastheer</a:t>
                      </a:r>
                      <a:r>
                        <a:rPr lang="nl-NL" baseline="0" dirty="0" smtClean="0"/>
                        <a:t> </a:t>
                      </a:r>
                    </a:p>
                    <a:p>
                      <a:r>
                        <a:rPr lang="nl-NL" baseline="0" dirty="0" smtClean="0"/>
                        <a:t>nov/dec-24</a:t>
                      </a:r>
                      <a:endParaRPr lang="en-US" dirty="0"/>
                    </a:p>
                  </a:txBody>
                  <a:tcPr/>
                </a:tc>
                <a:tc>
                  <a:txBody>
                    <a:bodyPr/>
                    <a:lstStyle/>
                    <a:p>
                      <a:r>
                        <a:rPr lang="nl-NL" dirty="0" smtClean="0"/>
                        <a:t>Blauw en wit kunnen in het weekend</a:t>
                      </a:r>
                      <a:r>
                        <a:rPr lang="nl-NL" baseline="0" dirty="0" smtClean="0"/>
                        <a:t> en vakanties helpen in de bistro. Rood werkt in de bistro in de vorm van een bijbaan.</a:t>
                      </a:r>
                      <a:endParaRPr lang="en-US" dirty="0"/>
                    </a:p>
                  </a:txBody>
                  <a:tcPr/>
                </a:tc>
              </a:tr>
              <a:tr h="665466">
                <a:tc>
                  <a:txBody>
                    <a:bodyPr/>
                    <a:lstStyle/>
                    <a:p>
                      <a:r>
                        <a:rPr lang="nl-NL" dirty="0" smtClean="0"/>
                        <a:t>Paardenobserveerder &amp; paardenbestuurder </a:t>
                      </a:r>
                    </a:p>
                    <a:p>
                      <a:r>
                        <a:rPr lang="nl-NL" dirty="0" smtClean="0"/>
                        <a:t>jan t/m apr-25</a:t>
                      </a:r>
                      <a:endParaRPr lang="en-US" dirty="0"/>
                    </a:p>
                  </a:txBody>
                  <a:tcPr/>
                </a:tc>
                <a:tc>
                  <a:txBody>
                    <a:bodyPr/>
                    <a:lstStyle/>
                    <a:p>
                      <a:r>
                        <a:rPr lang="nl-NL" dirty="0" smtClean="0"/>
                        <a:t>Blauw en wit mogen</a:t>
                      </a:r>
                      <a:r>
                        <a:rPr lang="nl-NL" baseline="0" dirty="0" smtClean="0"/>
                        <a:t> in overleg in hun vrije tijd een pony of paard komen poetsen. Rood mag vrije beweging geven.</a:t>
                      </a:r>
                      <a:endParaRPr lang="en-US" dirty="0"/>
                    </a:p>
                  </a:txBody>
                  <a:tcPr/>
                </a:tc>
              </a:tr>
              <a:tr h="676656">
                <a:tc>
                  <a:txBody>
                    <a:bodyPr/>
                    <a:lstStyle/>
                    <a:p>
                      <a:r>
                        <a:rPr lang="nl-NL" dirty="0" smtClean="0"/>
                        <a:t>Organisator deel 1 </a:t>
                      </a:r>
                    </a:p>
                    <a:p>
                      <a:r>
                        <a:rPr lang="nl-NL" dirty="0" smtClean="0"/>
                        <a:t>mei/jun-25</a:t>
                      </a:r>
                      <a:endParaRPr lang="en-US" dirty="0"/>
                    </a:p>
                  </a:txBody>
                  <a:tcPr/>
                </a:tc>
                <a:tc>
                  <a:txBody>
                    <a:bodyPr/>
                    <a:lstStyle/>
                    <a:p>
                      <a:r>
                        <a:rPr lang="nl-NL" dirty="0" smtClean="0"/>
                        <a:t>Iedereen mag inschrijven</a:t>
                      </a:r>
                      <a:r>
                        <a:rPr lang="nl-NL" baseline="0" dirty="0" smtClean="0"/>
                        <a:t> om te helpen bij een wedstrijd. Rood mag helpen bij het ponykamp.</a:t>
                      </a:r>
                      <a:endParaRPr lang="en-US" dirty="0"/>
                    </a:p>
                  </a:txBody>
                  <a:tcPr/>
                </a:tc>
              </a:tr>
              <a:tr h="649224">
                <a:tc>
                  <a:txBody>
                    <a:bodyPr/>
                    <a:lstStyle/>
                    <a:p>
                      <a:r>
                        <a:rPr lang="nl-NL" dirty="0" smtClean="0"/>
                        <a:t>Welzijnscontroleur </a:t>
                      </a:r>
                    </a:p>
                    <a:p>
                      <a:r>
                        <a:rPr lang="nl-NL" dirty="0" smtClean="0"/>
                        <a:t>sep/okt-25</a:t>
                      </a:r>
                      <a:endParaRPr lang="en-US" dirty="0"/>
                    </a:p>
                  </a:txBody>
                  <a:tcPr/>
                </a:tc>
                <a:tc>
                  <a:txBody>
                    <a:bodyPr/>
                    <a:lstStyle/>
                    <a:p>
                      <a:r>
                        <a:rPr lang="nl-NL" dirty="0" smtClean="0"/>
                        <a:t>Blauw mag in hun vrije tijd een pony poetsen. Wit mag vrije</a:t>
                      </a:r>
                      <a:r>
                        <a:rPr lang="nl-NL" baseline="0" dirty="0" smtClean="0"/>
                        <a:t> beweging geven. Rood mag paarden masseren.</a:t>
                      </a:r>
                      <a:endParaRPr lang="en-US" dirty="0"/>
                    </a:p>
                  </a:txBody>
                  <a:tcPr/>
                </a:tc>
              </a:tr>
              <a:tr h="640080">
                <a:tc>
                  <a:txBody>
                    <a:bodyPr/>
                    <a:lstStyle/>
                    <a:p>
                      <a:r>
                        <a:rPr lang="nl-NL" dirty="0" smtClean="0"/>
                        <a:t>Gezondheidscontroleur </a:t>
                      </a:r>
                    </a:p>
                    <a:p>
                      <a:r>
                        <a:rPr lang="nl-NL" dirty="0" smtClean="0"/>
                        <a:t>nov/dec-25</a:t>
                      </a:r>
                      <a:endParaRPr lang="en-US" dirty="0"/>
                    </a:p>
                  </a:txBody>
                  <a:tcPr/>
                </a:tc>
                <a:tc>
                  <a:txBody>
                    <a:bodyPr/>
                    <a:lstStyle/>
                    <a:p>
                      <a:r>
                        <a:rPr lang="nl-NL" dirty="0" smtClean="0"/>
                        <a:t>Blauw mag staarten wassen. Rood</a:t>
                      </a:r>
                      <a:r>
                        <a:rPr lang="nl-NL" baseline="0" dirty="0" smtClean="0"/>
                        <a:t> mag zelfstandig toiletteren en wit mag rood assisteren.</a:t>
                      </a:r>
                      <a:endParaRPr lang="en-US" dirty="0"/>
                    </a:p>
                  </a:txBody>
                  <a:tcPr/>
                </a:tc>
              </a:tr>
              <a:tr h="585216">
                <a:tc>
                  <a:txBody>
                    <a:bodyPr/>
                    <a:lstStyle/>
                    <a:p>
                      <a:r>
                        <a:rPr lang="nl-NL" dirty="0" smtClean="0"/>
                        <a:t>Organisator deel 2 </a:t>
                      </a:r>
                    </a:p>
                    <a:p>
                      <a:r>
                        <a:rPr lang="nl-NL" dirty="0" smtClean="0"/>
                        <a:t>jan/feb-26</a:t>
                      </a:r>
                      <a:endParaRPr lang="en-US" dirty="0"/>
                    </a:p>
                  </a:txBody>
                  <a:tcPr/>
                </a:tc>
                <a:tc>
                  <a:txBody>
                    <a:bodyPr/>
                    <a:lstStyle/>
                    <a:p>
                      <a:r>
                        <a:rPr lang="nl-NL" dirty="0" smtClean="0"/>
                        <a:t>Gezamenlijk organiseren van een Young Leaders dag/manege</a:t>
                      </a:r>
                      <a:r>
                        <a:rPr lang="nl-NL" baseline="0" dirty="0" smtClean="0"/>
                        <a:t> dag i.c.m. de zomerbarbecue</a:t>
                      </a:r>
                      <a:endParaRPr lang="en-US" dirty="0"/>
                    </a:p>
                  </a:txBody>
                  <a:tcPr/>
                </a:tc>
              </a:tr>
              <a:tr h="927330">
                <a:tc>
                  <a:txBody>
                    <a:bodyPr/>
                    <a:lstStyle/>
                    <a:p>
                      <a:r>
                        <a:rPr lang="nl-NL" dirty="0" smtClean="0"/>
                        <a:t>Veiligheidskenner </a:t>
                      </a:r>
                    </a:p>
                    <a:p>
                      <a:r>
                        <a:rPr lang="nl-NL" dirty="0" smtClean="0"/>
                        <a:t>mrt/apr-26</a:t>
                      </a:r>
                      <a:endParaRPr lang="en-US" dirty="0"/>
                    </a:p>
                  </a:txBody>
                  <a:tcPr/>
                </a:tc>
                <a:tc>
                  <a:txBody>
                    <a:bodyPr/>
                    <a:lstStyle/>
                    <a:p>
                      <a:r>
                        <a:rPr lang="nl-NL" dirty="0" smtClean="0"/>
                        <a:t>Blauw mag de Bixielessen helpen zadelen. Wit mag helpen pony’s vangen bij Bixie en Dancer lessen. Rood mag instructeur ondersteunen bij aanvang les en mag als extra begeleider mee op buitenrit. </a:t>
                      </a:r>
                      <a:endParaRPr lang="en-US" dirty="0"/>
                    </a:p>
                  </a:txBody>
                  <a:tcPr/>
                </a:tc>
              </a:tr>
              <a:tr h="472212">
                <a:tc>
                  <a:txBody>
                    <a:bodyPr/>
                    <a:lstStyle/>
                    <a:p>
                      <a:r>
                        <a:rPr lang="nl-NL" dirty="0" smtClean="0"/>
                        <a:t>Voedingsexpert mei/jun-26</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50318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15888</TotalTime>
  <Words>1000</Words>
  <Application>Microsoft Office PowerPoint</Application>
  <PresentationFormat>Widescreen</PresentationFormat>
  <Paragraphs>189</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Retrospect</vt:lpstr>
      <vt:lpstr>Young Leaders Academy met het paard als ideale leermeester</vt:lpstr>
      <vt:lpstr>PowerPoint Presentation</vt:lpstr>
      <vt:lpstr>Wat is het Young Leaders Program?</vt:lpstr>
      <vt:lpstr>Bewezen effectief*</vt:lpstr>
      <vt:lpstr>Young Leaders Academy  met het paard als ideale leermeester</vt:lpstr>
      <vt:lpstr>Ontwikkelingsniveaus</vt:lpstr>
      <vt:lpstr>Ontwikkelingsniveaus</vt:lpstr>
      <vt:lpstr>Doorgroeien op Manege ‘t Hoogt</vt:lpstr>
      <vt:lpstr>PowerPoint Presentation</vt:lpstr>
      <vt:lpstr>Stalmedewerkerbadge </vt:lpstr>
      <vt:lpstr>Young Leaders Academy  op Manege ‘t Hoogt</vt:lpstr>
      <vt:lpstr>Wat kost het?</vt:lpstr>
      <vt:lpstr>Word een Young Leader! </vt:lpstr>
      <vt:lpstr>Meld je aan voor de Young Leaders Academy</vt:lpstr>
      <vt:lpstr>Young Leaders Academy  met het paard als ideale leermeester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Leaders Academy met het paard als ideale leermeester</dc:title>
  <dc:creator>Linsey Manten</dc:creator>
  <cp:lastModifiedBy>Microsoft account</cp:lastModifiedBy>
  <cp:revision>39</cp:revision>
  <dcterms:created xsi:type="dcterms:W3CDTF">2024-05-16T12:08:32Z</dcterms:created>
  <dcterms:modified xsi:type="dcterms:W3CDTF">2024-05-27T12:57:15Z</dcterms:modified>
</cp:coreProperties>
</file>